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10287000" cx="18288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1" roundtripDataSignature="AMtx7miSRrSp8d8ES2IEzpxEaBkn3vyC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7CF158-F12C-4CC6-ABBB-A768B4F7D822}">
  <a:tblStyle styleId="{DC7CF158-F12C-4CC6-ABBB-A768B4F7D82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layfairDisplay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b98859ef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6b98859ef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7.gif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1" Type="http://schemas.openxmlformats.org/officeDocument/2006/relationships/image" Target="../media/image1.png"/><Relationship Id="rId10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7.gif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gif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gif"/><Relationship Id="rId6" Type="http://schemas.openxmlformats.org/officeDocument/2006/relationships/hyperlink" Target="mailto:sohampilot0@gmail.com" TargetMode="External"/><Relationship Id="rId7" Type="http://schemas.openxmlformats.org/officeDocument/2006/relationships/hyperlink" Target="mailto:rasikathakur303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8AD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177436" y="202404"/>
            <a:ext cx="1870386" cy="1636090"/>
          </a:xfrm>
          <a:custGeom>
            <a:rect b="b" l="l" r="r" t="t"/>
            <a:pathLst>
              <a:path extrusionOk="0" h="1636090" w="1870386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-2125" l="-3379" r="-3377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0268945" y="202404"/>
            <a:ext cx="4256942" cy="1720114"/>
          </a:xfrm>
          <a:custGeom>
            <a:rect b="b" l="l" r="r" t="t"/>
            <a:pathLst>
              <a:path extrusionOk="0" h="1720114" w="4256942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5736" l="0" r="0" t="-12441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763374" y="-270584"/>
            <a:ext cx="4084712" cy="4386202"/>
          </a:xfrm>
          <a:custGeom>
            <a:rect b="b" l="l" r="r" t="t"/>
            <a:pathLst>
              <a:path extrusionOk="0" h="4386202" w="4084712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659" r="-3714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127575" y="411561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5"/>
              <a:buFont typeface="Arial"/>
              <a:buNone/>
            </a:pP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9605" u="none" cap="none" strike="noStrike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5319579" y="7226525"/>
            <a:ext cx="69723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98"/>
              <a:buFont typeface="Arial"/>
              <a:buNone/>
            </a:pPr>
            <a:r>
              <a:rPr b="1" lang="en-US" sz="6398">
                <a:solidFill>
                  <a:srgbClr val="D9D9D9"/>
                </a:solidFill>
              </a:rPr>
              <a:t>RedactGuard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9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7" name="Google Shape;17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1684700" y="774850"/>
            <a:ext cx="15392400" cy="6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i="0" lang="en-US" sz="19014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b="1" sz="6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t/>
            </a:r>
            <a:endParaRPr b="1" sz="6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14"/>
              <a:buFont typeface="Arial"/>
              <a:buNone/>
            </a:pPr>
            <a:r>
              <a:rPr b="1" lang="en-US"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“In a world flooded with data, the power to redact is the power to protect.”</a:t>
            </a:r>
            <a:endParaRPr b="1" sz="6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2"/>
          <p:cNvSpPr txBox="1"/>
          <p:nvPr/>
        </p:nvSpPr>
        <p:spPr>
          <a:xfrm>
            <a:off x="636950" y="768150"/>
            <a:ext cx="17487900" cy="7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rPr lang="en-US" sz="6336">
                <a:solidFill>
                  <a:srgbClr val="FFFFFF"/>
                </a:solidFill>
              </a:rPr>
              <a:t>Artificial Intelligence &amp; Machine Learning</a:t>
            </a:r>
            <a:endParaRPr sz="6336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sz="8036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 u="sng">
                <a:solidFill>
                  <a:schemeClr val="lt1"/>
                </a:solidFill>
              </a:rPr>
              <a:t> Problem Statement:</a:t>
            </a:r>
            <a:endParaRPr b="1" sz="3200" u="sng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Government &amp; sensitive documents contain personally identifiable information (PII) and confidential data.</a:t>
            </a:r>
            <a:br>
              <a:rPr lang="en-US" sz="2800">
                <a:solidFill>
                  <a:schemeClr val="lt1"/>
                </a:solidFill>
              </a:rPr>
            </a:br>
            <a:r>
              <a:rPr lang="en-US" sz="2800">
                <a:solidFill>
                  <a:schemeClr val="lt1"/>
                </a:solidFill>
              </a:rPr>
              <a:t> There is no simple, secure, and smart solution to </a:t>
            </a:r>
            <a:r>
              <a:rPr b="1" lang="en-US" sz="2800">
                <a:solidFill>
                  <a:schemeClr val="lt1"/>
                </a:solidFill>
              </a:rPr>
              <a:t>redact images, PDFs, videos, spreadsheets, and presentations</a:t>
            </a:r>
            <a:r>
              <a:rPr lang="en-US" sz="2800">
                <a:solidFill>
                  <a:schemeClr val="lt1"/>
                </a:solidFill>
              </a:rPr>
              <a:t> before public sharing or internal transfers.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9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"How can we build a tool that is </a:t>
            </a:r>
            <a:r>
              <a:rPr b="1" lang="en-US" sz="3200">
                <a:solidFill>
                  <a:schemeClr val="lt1"/>
                </a:solidFill>
              </a:rPr>
              <a:t>easy to use yet secure</a:t>
            </a:r>
            <a:r>
              <a:rPr lang="en-US" sz="3200">
                <a:solidFill>
                  <a:schemeClr val="lt1"/>
                </a:solidFill>
              </a:rPr>
              <a:t>, ensuring critical information is </a:t>
            </a:r>
            <a:r>
              <a:rPr b="1" lang="en-US" sz="3200">
                <a:solidFill>
                  <a:schemeClr val="lt1"/>
                </a:solidFill>
              </a:rPr>
              <a:t>permanently and provably redacted</a:t>
            </a:r>
            <a:r>
              <a:rPr lang="en-US" sz="3200">
                <a:solidFill>
                  <a:schemeClr val="lt1"/>
                </a:solidFill>
              </a:rPr>
              <a:t> from any document or media?"</a:t>
            </a:r>
            <a:endParaRPr sz="49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999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336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203336" y="3314696"/>
            <a:ext cx="8050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23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3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0" y="2409210"/>
            <a:ext cx="9765318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4578591" y="-145359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012275" y="1959725"/>
            <a:ext cx="10572600" cy="8775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  <a:endParaRPr b="1" i="0" sz="32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Redaction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Which uses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ML, Gen-AI and NLP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automatically identify and mask sensitive data in text, photos, and videos.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Customizable Redaction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Provides progressive control over levels of redaction, ranging from simple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anonymization to the creation of synthetic data.</a:t>
            </a:r>
            <a:endParaRPr b="0" i="1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User-friendly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 third-party data retention, an intuitive graphical user interface, and both online and offline modes.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-US" sz="2800">
                <a:solidFill>
                  <a:schemeClr val="lt1"/>
                </a:solidFill>
              </a:rPr>
              <a:t>Auto-detect sensitive information using ML (e.g., names, addresses, Aadhaar numbers, faces)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- Redact content (text, tables, faces, images, slides, audio in videos)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-  Store redacted outputs securely (IPFS/Cloud)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-  Generate audit logs for regulatory compliance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</a:rPr>
              <a:t>-  Support custom redaction levels: visible, hidden, cryptographic.</a:t>
            </a:r>
            <a:endParaRPr sz="2800">
              <a:solidFill>
                <a:schemeClr val="lt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337150" y="6868000"/>
            <a:ext cx="5382600" cy="534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Addressing the Problem</a:t>
            </a:r>
            <a:endParaRPr b="1" i="0" sz="32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Manual Work: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Redaction is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to reduce human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</a:t>
            </a:r>
            <a:r>
              <a:rPr b="1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 i="1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Strengthens Data Privacy: 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immutable logging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data changes and secure handling.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Encourages Data Sharing: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Produces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data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while maintaining the usefulness of the original dataset.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2337150" y="908400"/>
            <a:ext cx="5382600" cy="5349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3200" u="sng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&amp; Uniqueness</a:t>
            </a:r>
            <a:endParaRPr b="1" i="0" sz="3200" u="sng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Integrates AI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An innovative method to guarantee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cutting-edge data security and privacy.</a:t>
            </a:r>
            <a:endParaRPr b="0" i="1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Adaptable to Different Needs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Offers support for a number of redaction levels and data formats.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Promotes Safe Data Sharing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development of </a:t>
            </a:r>
            <a:r>
              <a:rPr b="0" i="1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data enables analysis without threatening privacy</a:t>
            </a:r>
            <a:r>
              <a:rPr b="0" i="0" lang="en-US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4"/>
          <p:cNvSpPr/>
          <p:nvPr/>
        </p:nvSpPr>
        <p:spPr>
          <a:xfrm rot="-5400000">
            <a:off x="1732127" y="-456240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4663104" y="-1682068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lang="en-US" sz="5662">
                <a:solidFill>
                  <a:srgbClr val="FFFFFF"/>
                </a:solidFill>
              </a:rPr>
              <a:t>System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0" y="0"/>
            <a:ext cx="1269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20" name="Google Shape;120;p4" title="abc.drawio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225" y="51225"/>
            <a:ext cx="18609476" cy="812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7">
            <a:alphaModFix/>
          </a:blip>
          <a:srcRect b="24200" l="8251" r="8898" t="27715"/>
          <a:stretch/>
        </p:blipFill>
        <p:spPr>
          <a:xfrm>
            <a:off x="15682350" y="9245475"/>
            <a:ext cx="3091325" cy="8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8">
            <a:alphaModFix/>
          </a:blip>
          <a:srcRect b="22729" l="0" r="0" t="17986"/>
          <a:stretch/>
        </p:blipFill>
        <p:spPr>
          <a:xfrm>
            <a:off x="12077913" y="9035450"/>
            <a:ext cx="3535677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9">
            <a:alphaModFix/>
          </a:blip>
          <a:srcRect b="13128" l="9362" r="9580" t="24084"/>
          <a:stretch/>
        </p:blipFill>
        <p:spPr>
          <a:xfrm>
            <a:off x="16585425" y="10299050"/>
            <a:ext cx="2188251" cy="197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00624" y="10299050"/>
            <a:ext cx="1977750" cy="19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050450" y="10299050"/>
            <a:ext cx="2143125" cy="19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13484350" y="7929275"/>
            <a:ext cx="38103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u="sng">
                <a:solidFill>
                  <a:schemeClr val="lt1"/>
                </a:solidFill>
              </a:rPr>
              <a:t>TechStack</a:t>
            </a:r>
            <a:endParaRPr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b98859ef7_0_24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g36b98859ef7_0_24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3" name="Google Shape;133;g36b98859ef7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7" y="2189385"/>
            <a:ext cx="7945946" cy="4449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6b98859ef7_0_24"/>
          <p:cNvSpPr txBox="1"/>
          <p:nvPr/>
        </p:nvSpPr>
        <p:spPr>
          <a:xfrm>
            <a:off x="4815492" y="-193790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62"/>
              <a:buFont typeface="Arial"/>
              <a:buNone/>
            </a:pPr>
            <a:r>
              <a:rPr lang="en-US" sz="5662">
                <a:solidFill>
                  <a:schemeClr val="lt1"/>
                </a:solidFill>
              </a:rPr>
              <a:t>System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6b98859ef7_0_24"/>
          <p:cNvSpPr txBox="1"/>
          <p:nvPr/>
        </p:nvSpPr>
        <p:spPr>
          <a:xfrm>
            <a:off x="726250" y="-849075"/>
            <a:ext cx="17853600" cy="120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End User: </a:t>
            </a:r>
            <a:r>
              <a:rPr lang="en-US" sz="2800">
                <a:solidFill>
                  <a:schemeClr val="lt1"/>
                </a:solidFill>
              </a:rPr>
              <a:t>The process begins with the end user who needs to redact information from a document.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Input Document: </a:t>
            </a:r>
            <a:r>
              <a:rPr lang="en-US" sz="2800">
                <a:solidFill>
                  <a:schemeClr val="lt1"/>
                </a:solidFill>
              </a:rPr>
              <a:t>The user provides an input document. This document can be in various formats such as PDF, DOC, TXT, IMG, MP4, MKV, or LOG.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Select Type of Information to Redact: </a:t>
            </a:r>
            <a:r>
              <a:rPr lang="en-US" sz="2800">
                <a:solidFill>
                  <a:schemeClr val="lt1"/>
                </a:solidFill>
              </a:rPr>
              <a:t>The user selects the type of information that needs to be redacted from the document. This could include personal identification information, financial data, or any other sensitive information.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Gradational Scale (Decides Level of Redaction): </a:t>
            </a:r>
            <a:r>
              <a:rPr lang="en-US" sz="2800">
                <a:solidFill>
                  <a:schemeClr val="lt1"/>
                </a:solidFill>
              </a:rPr>
              <a:t>The user decides on the level of redaction required. This could range from minimal redaction to extensive redaction, depending on the sensitivity and confidentiality of the information.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Customize Redaction: </a:t>
            </a:r>
            <a:r>
              <a:rPr lang="en-US" sz="2800">
                <a:solidFill>
                  <a:schemeClr val="lt1"/>
                </a:solidFill>
              </a:rPr>
              <a:t>The user customizes the redaction process according to their specific needs. This could involve selecting specific areas of the document or choosing particular types of data to redact.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/>
            </a:pPr>
            <a:r>
              <a:rPr b="1" lang="en-US" sz="2800">
                <a:solidFill>
                  <a:schemeClr val="lt1"/>
                </a:solidFill>
              </a:rPr>
              <a:t>Redact the Document: </a:t>
            </a:r>
            <a:r>
              <a:rPr lang="en-US" sz="2800">
                <a:solidFill>
                  <a:schemeClr val="lt1"/>
                </a:solidFill>
              </a:rPr>
              <a:t>The actual redaction process takes place. </a:t>
            </a:r>
            <a:endParaRPr sz="2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This involves: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Placeholders: </a:t>
            </a:r>
            <a:r>
              <a:rPr lang="en-US" sz="2800">
                <a:solidFill>
                  <a:schemeClr val="lt1"/>
                </a:solidFill>
              </a:rPr>
              <a:t>Placeholders are used to replace the redacted information with synthetic data. This ensures that the document structure remains intact and that it is clear where information has been redacted.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Blurred: </a:t>
            </a:r>
            <a:r>
              <a:rPr lang="en-US" sz="2800">
                <a:solidFill>
                  <a:schemeClr val="lt1"/>
                </a:solidFill>
              </a:rPr>
              <a:t>One method of redaction is blurring, where sensitive information is blurred out to make it unreadable.</a:t>
            </a:r>
            <a:endParaRPr sz="2800">
              <a:solidFill>
                <a:schemeClr val="lt1"/>
              </a:solidFill>
            </a:endParaRPr>
          </a:p>
          <a:p>
            <a:pPr indent="-4064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b="1" lang="en-US" sz="2800">
                <a:solidFill>
                  <a:schemeClr val="lt1"/>
                </a:solidFill>
              </a:rPr>
              <a:t>Black It Out: </a:t>
            </a:r>
            <a:r>
              <a:rPr lang="en-US" sz="2800">
                <a:solidFill>
                  <a:schemeClr val="lt1"/>
                </a:solidFill>
              </a:rPr>
              <a:t>Another method of redaction is blacking out the sensitive information, making it completely unreadable.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 txBox="1"/>
          <p:nvPr/>
        </p:nvSpPr>
        <p:spPr>
          <a:xfrm>
            <a:off x="4815492" y="-193790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62"/>
              <a:buFont typeface="Arial"/>
              <a:buNone/>
            </a:pPr>
            <a:r>
              <a:rPr lang="en-US" sz="5662">
                <a:solidFill>
                  <a:schemeClr val="lt1"/>
                </a:solidFill>
              </a:rPr>
              <a:t>System Architecture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726250" y="162950"/>
            <a:ext cx="17853600" cy="8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Extract Redacted Document: </a:t>
            </a:r>
            <a:r>
              <a:rPr lang="en-US" sz="2800">
                <a:solidFill>
                  <a:schemeClr val="lt1"/>
                </a:solidFill>
              </a:rPr>
              <a:t>Extracting the parts of the document that need to be redacted.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Analyze Document: </a:t>
            </a:r>
            <a:r>
              <a:rPr lang="en-US" sz="2800">
                <a:solidFill>
                  <a:schemeClr val="lt1"/>
                </a:solidFill>
              </a:rPr>
              <a:t>Analyzing the document to identify and isolate the information that needs to be redacted.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ML Redactor: </a:t>
            </a:r>
            <a:r>
              <a:rPr lang="en-US" sz="2800">
                <a:solidFill>
                  <a:schemeClr val="lt1"/>
                </a:solidFill>
              </a:rPr>
              <a:t>Using machine learning algorithms to assist in identifying and redacting sensitive information.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Application: </a:t>
            </a:r>
            <a:r>
              <a:rPr lang="en-US" sz="2800">
                <a:solidFill>
                  <a:schemeClr val="lt1"/>
                </a:solidFill>
              </a:rPr>
              <a:t>Applying the redaction to the document.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Gen-AI Based Synthetic Data Generator: </a:t>
            </a:r>
            <a:r>
              <a:rPr lang="en-US" sz="2800">
                <a:solidFill>
                  <a:schemeClr val="lt1"/>
                </a:solidFill>
              </a:rPr>
              <a:t>This step involves generating synthetic data to replace the redacted information if necessary. This ensures that the document remains usable and coherent even after redaction.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Review and Validate Redacted Content: </a:t>
            </a:r>
            <a:r>
              <a:rPr lang="en-US" sz="2800">
                <a:solidFill>
                  <a:schemeClr val="lt1"/>
                </a:solidFill>
              </a:rPr>
              <a:t>The redacted document is reviewed and validated to ensure that all necessary information has been properly redacted and that the document is still functional and coherent.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Update by User: </a:t>
            </a:r>
            <a:r>
              <a:rPr lang="en-US" sz="2800">
                <a:solidFill>
                  <a:schemeClr val="lt1"/>
                </a:solidFill>
              </a:rPr>
              <a:t>The user reviews the redacted document and can make updates if necessary. This step ensures that the user is satisfied with the redaction process.</a:t>
            </a: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AutoNum type="arabicPeriod" startAt="7"/>
            </a:pPr>
            <a:r>
              <a:rPr b="1" lang="en-US" sz="2800">
                <a:solidFill>
                  <a:schemeClr val="lt1"/>
                </a:solidFill>
              </a:rPr>
              <a:t>No Update:</a:t>
            </a:r>
            <a:r>
              <a:rPr lang="en-US" sz="2800">
                <a:solidFill>
                  <a:schemeClr val="lt1"/>
                </a:solidFill>
              </a:rPr>
              <a:t> If no updates are needed, the process moves forward.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6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 txBox="1"/>
          <p:nvPr/>
        </p:nvSpPr>
        <p:spPr>
          <a:xfrm>
            <a:off x="4815505" y="-805773"/>
            <a:ext cx="91308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62"/>
              <a:buFont typeface="Arial"/>
              <a:buNone/>
            </a:pPr>
            <a:r>
              <a:rPr b="0" i="0" lang="en-US" sz="566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" name="Google Shape;152;p6"/>
          <p:cNvGraphicFramePr/>
          <p:nvPr/>
        </p:nvGraphicFramePr>
        <p:xfrm>
          <a:off x="1870438" y="57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{DC7CF158-F12C-4CC6-ABBB-A768B4F7D822}</a:tableStyleId>
              </a:tblPr>
              <a:tblGrid>
                <a:gridCol w="6353325"/>
                <a:gridCol w="9173625"/>
              </a:tblGrid>
              <a:tr h="788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dk1"/>
                          </a:solidFill>
                        </a:rPr>
                        <a:t>Feature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1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b="1" sz="3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🔐 Multi-format Redaction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PDF, DOCX, Image, Excel, PPT, Video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🧠 ML-Based Smart Detection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Auto-detect PII using SpaCy, Regex, FaceNet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🧾 Consent Levels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Visible, Invisible, Masked, Crypto-token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📤 Export Anywhere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Save to cloud, IPFS, or local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🪪 Blockchain Proof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Ethereum + IPFS for data integrity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📈 Privacy-by-Design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Zero persistence, audit logging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🔁 Works Offline (Tauri)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Full functionality in desktop mode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⚡ Lightweight Extension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>
                          <a:solidFill>
                            <a:schemeClr val="lt1"/>
                          </a:solidFill>
                        </a:rPr>
                        <a:t>Chrome extension with 2-click redaction</a:t>
                      </a:r>
                      <a:endParaRPr sz="3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7"/>
          <p:cNvSpPr txBox="1"/>
          <p:nvPr/>
        </p:nvSpPr>
        <p:spPr>
          <a:xfrm>
            <a:off x="1215450" y="0"/>
            <a:ext cx="158571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1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50">
                <a:solidFill>
                  <a:srgbClr val="FFFFFF"/>
                </a:solidFill>
              </a:rPr>
              <a:t>DRAWBACK AND SHOWSTOPPERS</a:t>
            </a:r>
            <a:endParaRPr sz="5650">
              <a:solidFill>
                <a:srgbClr val="FFFFFF"/>
              </a:solidFill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2599550" y="2514600"/>
            <a:ext cx="13562700" cy="6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⚙️ </a:t>
            </a:r>
            <a:r>
              <a:rPr b="1" lang="en-US" sz="2800">
                <a:solidFill>
                  <a:schemeClr val="lt1"/>
                </a:solidFill>
              </a:rPr>
              <a:t>ML Accuracy</a:t>
            </a:r>
            <a:r>
              <a:rPr lang="en-US" sz="2800">
                <a:solidFill>
                  <a:schemeClr val="lt1"/>
                </a:solidFill>
              </a:rPr>
              <a:t>: Entity recognition errors in complex layouts</a:t>
            </a:r>
            <a:br>
              <a:rPr lang="en-US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📽️ </a:t>
            </a:r>
            <a:r>
              <a:rPr b="1" lang="en-US" sz="2800">
                <a:solidFill>
                  <a:schemeClr val="lt1"/>
                </a:solidFill>
              </a:rPr>
              <a:t>Video Redaction is Time-Consuming</a:t>
            </a:r>
            <a:br>
              <a:rPr b="1" lang="en-US" sz="2800">
                <a:solidFill>
                  <a:schemeClr val="lt1"/>
                </a:solidFill>
              </a:rPr>
            </a:br>
            <a:endParaRPr b="1"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🧪 </a:t>
            </a:r>
            <a:r>
              <a:rPr b="1" lang="en-US" sz="2800">
                <a:solidFill>
                  <a:schemeClr val="lt1"/>
                </a:solidFill>
              </a:rPr>
              <a:t>Complexity in Testing</a:t>
            </a:r>
            <a:r>
              <a:rPr lang="en-US" sz="2800">
                <a:solidFill>
                  <a:schemeClr val="lt1"/>
                </a:solidFill>
              </a:rPr>
              <a:t>: Wide variety of file types to support</a:t>
            </a:r>
            <a:br>
              <a:rPr lang="en-US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🌐 </a:t>
            </a:r>
            <a:r>
              <a:rPr b="1" lang="en-US" sz="2800">
                <a:solidFill>
                  <a:schemeClr val="lt1"/>
                </a:solidFill>
              </a:rPr>
              <a:t>Browser Limitations</a:t>
            </a:r>
            <a:r>
              <a:rPr lang="en-US" sz="2800">
                <a:solidFill>
                  <a:schemeClr val="lt1"/>
                </a:solidFill>
              </a:rPr>
              <a:t>: Some formats need to fallback to desktop app</a:t>
            </a:r>
            <a:br>
              <a:rPr lang="en-US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</a:pPr>
            <a:r>
              <a:rPr lang="en-US" sz="2800">
                <a:solidFill>
                  <a:schemeClr val="lt1"/>
                </a:solidFill>
              </a:rPr>
              <a:t>🔐 </a:t>
            </a:r>
            <a:r>
              <a:rPr b="1" lang="en-US" sz="2800">
                <a:solidFill>
                  <a:schemeClr val="lt1"/>
                </a:solidFill>
              </a:rPr>
              <a:t>User Misuse</a:t>
            </a:r>
            <a:r>
              <a:rPr lang="en-US" sz="2800">
                <a:solidFill>
                  <a:schemeClr val="lt1"/>
                </a:solidFill>
              </a:rPr>
              <a:t>: False sense of security if untrained users skip validation</a:t>
            </a:r>
            <a:br>
              <a:rPr lang="en-US" sz="2800">
                <a:solidFill>
                  <a:schemeClr val="lt1"/>
                </a:solidFill>
              </a:rPr>
            </a:br>
            <a:endParaRPr sz="2800">
              <a:solidFill>
                <a:schemeClr val="lt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-US" sz="2800">
                <a:solidFill>
                  <a:schemeClr val="lt1"/>
                </a:solidFill>
              </a:rPr>
              <a:t>Mitigated via logging, manual review options, and fallback systems.</a:t>
            </a:r>
            <a:endParaRPr i="1"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 rot="-5400000">
            <a:off x="1549952" y="-46850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8"/>
          <p:cNvSpPr/>
          <p:nvPr/>
        </p:nvSpPr>
        <p:spPr>
          <a:xfrm rot="-5400000">
            <a:off x="1702352" y="-4532652"/>
            <a:ext cx="15357113" cy="19657105"/>
          </a:xfrm>
          <a:custGeom>
            <a:rect b="b" l="l" r="r" t="t"/>
            <a:pathLst>
              <a:path extrusionOk="0" h="19657105" w="15357113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68" name="Google Shape;16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/>
          <p:nvPr/>
        </p:nvSpPr>
        <p:spPr>
          <a:xfrm>
            <a:off x="4578591" y="-784793"/>
            <a:ext cx="913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98"/>
              <a:buFont typeface="Arial"/>
              <a:buNone/>
            </a:pPr>
            <a:r>
              <a:rPr b="1" lang="en-US" sz="5098">
                <a:solidFill>
                  <a:srgbClr val="D9D9D9"/>
                </a:solidFill>
              </a:rPr>
              <a:t>RedactGuard</a:t>
            </a:r>
            <a:endParaRPr sz="5662">
              <a:solidFill>
                <a:srgbClr val="FFFFFF"/>
              </a:solidFill>
            </a:endParaRPr>
          </a:p>
        </p:txBody>
      </p:sp>
      <p:graphicFrame>
        <p:nvGraphicFramePr>
          <p:cNvPr id="170" name="Google Shape;170;p8"/>
          <p:cNvGraphicFramePr/>
          <p:nvPr/>
        </p:nvGraphicFramePr>
        <p:xfrm>
          <a:off x="2535275" y="287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{DC7CF158-F12C-4CC6-ABBB-A768B4F7D822}</a:tableStyleId>
              </a:tblPr>
              <a:tblGrid>
                <a:gridCol w="4433350"/>
                <a:gridCol w="9257900"/>
              </a:tblGrid>
              <a:tr h="132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Member</a:t>
                      </a:r>
                      <a:endParaRPr b="1"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chemeClr val="dk1"/>
                          </a:solidFill>
                        </a:rPr>
                        <a:t>Contact</a:t>
                      </a:r>
                      <a:endParaRPr b="1" sz="2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1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</a:rPr>
                        <a:t>Soham Penshanwar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u="sng">
                          <a:solidFill>
                            <a:schemeClr val="lt1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sohampilot0@gmail.com</a:t>
                      </a:r>
                      <a:br>
                        <a:rPr lang="en-US" sz="3100">
                          <a:solidFill>
                            <a:schemeClr val="lt1"/>
                          </a:solidFill>
                        </a:rPr>
                      </a:br>
                      <a:r>
                        <a:rPr lang="en-US" sz="3100">
                          <a:solidFill>
                            <a:schemeClr val="lt1"/>
                          </a:solidFill>
                        </a:rPr>
                        <a:t>9325698118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>
                          <a:solidFill>
                            <a:schemeClr val="lt1"/>
                          </a:solidFill>
                        </a:rPr>
                        <a:t>Rasika Thakur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100" u="sng">
                          <a:solidFill>
                            <a:schemeClr val="lt1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rasikathakur303@gmail.com</a:t>
                      </a:r>
                      <a:br>
                        <a:rPr lang="en-US" sz="3100">
                          <a:solidFill>
                            <a:schemeClr val="lt1"/>
                          </a:solidFill>
                        </a:rPr>
                      </a:br>
                      <a:r>
                        <a:rPr lang="en-US" sz="3100">
                          <a:solidFill>
                            <a:schemeClr val="lt1"/>
                          </a:solidFill>
                        </a:rPr>
                        <a:t>80106 85987</a:t>
                      </a:r>
                      <a:endParaRPr sz="3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